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own, Ian Edward" initials="BE" lastIdx="1" clrIdx="0">
    <p:extLst>
      <p:ext uri="{19B8F6BF-5375-455C-9EA6-DF929625EA0E}">
        <p15:presenceInfo xmlns:p15="http://schemas.microsoft.com/office/powerpoint/2012/main" userId="S::browni@oregonstate.edu::ee67a727-c445-4d9a-8340-8bd0f129f3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BBED4-496E-43AE-B605-382E4A941AF9}" v="702" dt="2020-03-13T20:02:42.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5" d="100"/>
          <a:sy n="25" d="100"/>
        </p:scale>
        <p:origin x="1118" y="34"/>
      </p:cViewPr>
      <p:guideLst>
        <p:guide orient="horz" pos="19551"/>
        <p:guide orient="horz" pos="10368"/>
        <p:guide pos="21376"/>
        <p:guide pos="6187"/>
        <p:guide pos="26410"/>
        <p:guide pos="1217"/>
        <p:guide pos="19873"/>
        <p:guide pos="77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0T16:48:05.780" idx="1">
    <p:pos x="10" y="10"/>
    <p:text>[@Liu, Yihong]: Introduction and background
[@Brown, Ian Edward]: Description
[@Gillen, Sean Michael]: Results and conclusion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5/29/2020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a:solidFill>
                  <a:schemeClr val="tx1"/>
                </a:solidFill>
                <a:latin typeface="Verdana Regular" charset="0"/>
                <a:cs typeface="Verdana Regular" charset="0"/>
              </a:rPr>
              <a:t>NO</a:t>
            </a:r>
            <a:r>
              <a:rPr lang="en-US" sz="5400" b="0" i="0" cap="none" spc="170" baseline="0">
                <a:solidFill>
                  <a:schemeClr val="tx1"/>
                </a:solidFill>
                <a:latin typeface="Verdana Regular" charset="0"/>
                <a:cs typeface="Verdana Regular" charset="0"/>
              </a:rPr>
              <a:t> TEXT </a:t>
            </a:r>
          </a:p>
          <a:p>
            <a:pPr algn="ctr">
              <a:lnSpc>
                <a:spcPct val="120000"/>
              </a:lnSpc>
            </a:pPr>
            <a:r>
              <a:rPr lang="en-US" sz="5400" b="0" i="0" cap="none" spc="170" baseline="0">
                <a:solidFill>
                  <a:schemeClr val="tx1"/>
                </a:solidFill>
                <a:latin typeface="Verdana Regular" charset="0"/>
                <a:cs typeface="Verdana Regular" charset="0"/>
              </a:rPr>
              <a:t>IN ORANGE BOX BELOW THIS LINE</a:t>
            </a:r>
            <a:endParaRPr lang="en-US" sz="5400" b="0" i="0" cap="none" spc="17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close up of a logo&#10;&#10;Description automatically generated">
            <a:extLst>
              <a:ext uri="{FF2B5EF4-FFF2-40B4-BE49-F238E27FC236}">
                <a16:creationId xmlns:a16="http://schemas.microsoft.com/office/drawing/2014/main" id="{0DDF4305-8153-4C7A-A3E3-BCD54E60562A}"/>
              </a:ext>
            </a:extLst>
          </p:cNvPr>
          <p:cNvPicPr>
            <a:picLocks noGrp="1" noChangeAspect="1"/>
          </p:cNvPicPr>
          <p:nvPr>
            <p:ph type="pic" sz="quarter" idx="10"/>
          </p:nvPr>
        </p:nvPicPr>
        <p:blipFill rotWithShape="1">
          <a:blip r:embed="rId2"/>
          <a:srcRect l="66" t="11466" r="-66"/>
          <a:stretch/>
        </p:blipFill>
        <p:spPr>
          <a:xfrm>
            <a:off x="12304713" y="8857308"/>
            <a:ext cx="19243675" cy="12265332"/>
          </a:xfrm>
        </p:spPr>
      </p:pic>
      <p:sp>
        <p:nvSpPr>
          <p:cNvPr id="6" name="Text Placeholder 16"/>
          <p:cNvSpPr txBox="1">
            <a:spLocks/>
          </p:cNvSpPr>
          <p:nvPr/>
        </p:nvSpPr>
        <p:spPr>
          <a:xfrm>
            <a:off x="12292014" y="23095171"/>
            <a:ext cx="9418320" cy="677108"/>
          </a:xfrm>
          <a:prstGeom prst="rect">
            <a:avLst/>
          </a:prstGeom>
        </p:spPr>
        <p:txBody>
          <a:bodyPr wrap="square" lIns="0" tIns="0" rIns="0" bIns="0" anchor="t">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E05529"/>
                </a:solidFill>
                <a:latin typeface="Verdana Regular"/>
              </a:rPr>
              <a:t>Description</a:t>
            </a:r>
            <a:endParaRPr lang="en-US"/>
          </a:p>
        </p:txBody>
      </p:sp>
      <p:sp>
        <p:nvSpPr>
          <p:cNvPr id="7" name="Text Placeholder 18"/>
          <p:cNvSpPr txBox="1">
            <a:spLocks/>
          </p:cNvSpPr>
          <p:nvPr/>
        </p:nvSpPr>
        <p:spPr>
          <a:xfrm>
            <a:off x="12292014" y="24061092"/>
            <a:ext cx="9418320" cy="6403100"/>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a:latin typeface="Verdana Regular" charset="0"/>
              </a:rPr>
              <a:t>Several combinations of materials were placed in a radiation detector. The detector then sampled each of these combinations and created files containing data about these samples. These sample files were used as the training data set for our machine learning models. Three different machine learning classifiers were used in our application.</a:t>
            </a:r>
          </a:p>
          <a:p>
            <a:pPr>
              <a:spcAft>
                <a:spcPts val="2600"/>
              </a:spcAft>
            </a:pPr>
            <a:r>
              <a:rPr lang="en-US">
                <a:latin typeface="Verdana Regular" charset="0"/>
              </a:rPr>
              <a:t>Our application uses our trained models to make predictions in real time. Once a detector starts writing data to a file, the models repeatedly make predictions until it is confident enough that it has identified the materials in the detector. If it does not become confident enough after a certain amount of time, it stops itself.</a:t>
            </a:r>
          </a:p>
        </p:txBody>
      </p:sp>
      <p:sp>
        <p:nvSpPr>
          <p:cNvPr id="8" name="Text Placeholder 16"/>
          <p:cNvSpPr txBox="1">
            <a:spLocks/>
          </p:cNvSpPr>
          <p:nvPr/>
        </p:nvSpPr>
        <p:spPr>
          <a:xfrm>
            <a:off x="22463903" y="23094644"/>
            <a:ext cx="9418320" cy="677108"/>
          </a:xfrm>
          <a:prstGeom prst="rect">
            <a:avLst/>
          </a:prstGeom>
        </p:spPr>
        <p:txBody>
          <a:bodyPr wrap="square" lIns="0" tIns="0" rIns="0" bIns="0" anchor="t">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E05529"/>
                </a:solidFill>
                <a:latin typeface="Verdana Regular"/>
              </a:rPr>
              <a:t>Results/Conclusion</a:t>
            </a:r>
            <a:endParaRPr lang="en-US"/>
          </a:p>
        </p:txBody>
      </p:sp>
      <p:sp>
        <p:nvSpPr>
          <p:cNvPr id="9" name="Text Placeholder 18"/>
          <p:cNvSpPr txBox="1">
            <a:spLocks/>
          </p:cNvSpPr>
          <p:nvPr/>
        </p:nvSpPr>
        <p:spPr>
          <a:xfrm>
            <a:off x="22463903" y="24061092"/>
            <a:ext cx="9418320" cy="3248390"/>
          </a:xfrm>
          <a:prstGeom prst="rect">
            <a:avLst/>
          </a:prstGeom>
        </p:spPr>
        <p:txBody>
          <a:bodyPr wrap="square" lIns="0" tIns="0" rIns="0" bIns="0">
            <a:spAutoFit/>
          </a:bodyPr>
          <a:lstStyle>
            <a:lvl1pPr marL="457200" indent="-457200" algn="l" defTabSz="4389120" rtl="0" eaLnBrk="1" latinLnBrk="0" hangingPunct="1">
              <a:lnSpc>
                <a:spcPts val="3360"/>
              </a:lnSpc>
              <a:spcBef>
                <a:spcPts val="0"/>
              </a:spcBef>
              <a:spcAft>
                <a:spcPts val="800"/>
              </a:spcAft>
              <a:buFont typeface="Arial" charset="0"/>
              <a:buChar char="•"/>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a:latin typeface="Verdana Regular" charset="0"/>
              </a:rPr>
              <a:t>Improved isotope identification times at detector in OSU Radiation Center</a:t>
            </a:r>
          </a:p>
          <a:p>
            <a:pPr>
              <a:spcAft>
                <a:spcPts val="2600"/>
              </a:spcAft>
            </a:pPr>
            <a:r>
              <a:rPr lang="en-US">
                <a:latin typeface="Verdana Regular" charset="0"/>
              </a:rPr>
              <a:t>Using real-time data from detector allows for continuous analysis</a:t>
            </a:r>
          </a:p>
          <a:p>
            <a:pPr>
              <a:spcAft>
                <a:spcPts val="2600"/>
              </a:spcAft>
            </a:pPr>
            <a:r>
              <a:rPr lang="en-US">
                <a:latin typeface="Verdana Regular" charset="0"/>
              </a:rPr>
              <a:t>Machine learning is a viable method of radiation spectrum analysis</a:t>
            </a:r>
          </a:p>
        </p:txBody>
      </p:sp>
      <p:sp>
        <p:nvSpPr>
          <p:cNvPr id="10" name="Text Placeholder 16"/>
          <p:cNvSpPr txBox="1">
            <a:spLocks/>
          </p:cNvSpPr>
          <p:nvPr/>
        </p:nvSpPr>
        <p:spPr>
          <a:xfrm>
            <a:off x="1931989" y="4353127"/>
            <a:ext cx="8190966" cy="1329595"/>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 and background</a:t>
            </a:r>
          </a:p>
        </p:txBody>
      </p:sp>
      <p:sp>
        <p:nvSpPr>
          <p:cNvPr id="11" name="Text Placeholder 18"/>
          <p:cNvSpPr txBox="1">
            <a:spLocks/>
          </p:cNvSpPr>
          <p:nvPr/>
        </p:nvSpPr>
        <p:spPr>
          <a:xfrm>
            <a:off x="1912466" y="5947983"/>
            <a:ext cx="8121749" cy="727513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dirty="0">
                <a:solidFill>
                  <a:schemeClr val="bg1"/>
                </a:solidFill>
                <a:latin typeface="Verdana" charset="0"/>
                <a:ea typeface="Verdana" charset="0"/>
                <a:cs typeface="Verdana" charset="0"/>
              </a:rPr>
              <a:t>Gamma-ray spectrometers record the energy levels of incoming photons from a radioactive sample. Once a spectrum has been recorded by the detector, specialized software is able to analyze it and identify which materials are present by looking for the peaks where a lot of radiation came in at a certain energy level. The detector will gather data on a sample for a predetermined amount of time, commonly a few minutes.</a:t>
            </a:r>
          </a:p>
          <a:p>
            <a:pPr marL="0" indent="0">
              <a:spcAft>
                <a:spcPts val="2600"/>
              </a:spcAft>
              <a:buNone/>
            </a:pPr>
            <a:r>
              <a:rPr lang="en-US" dirty="0">
                <a:solidFill>
                  <a:schemeClr val="bg1"/>
                </a:solidFill>
                <a:latin typeface="Verdana" charset="0"/>
                <a:ea typeface="Verdana" charset="0"/>
                <a:cs typeface="Verdana" charset="0"/>
              </a:rPr>
              <a:t>Our project involved using machine learning to predict which materials are present in each sample faster than conventional algorithms. These predictions are made in real time, while the detector is still gathering data.</a:t>
            </a:r>
          </a:p>
        </p:txBody>
      </p:sp>
      <p:sp>
        <p:nvSpPr>
          <p:cNvPr id="12" name="Title 1"/>
          <p:cNvSpPr txBox="1">
            <a:spLocks/>
          </p:cNvSpPr>
          <p:nvPr/>
        </p:nvSpPr>
        <p:spPr>
          <a:xfrm>
            <a:off x="12256578" y="3286682"/>
            <a:ext cx="19544200" cy="3462486"/>
          </a:xfrm>
          <a:prstGeom prst="rect">
            <a:avLst/>
          </a:prstGeom>
        </p:spPr>
        <p:txBody>
          <a:bodyPr wrap="square" lIns="0" tIns="0" rIns="0" bIns="0" anchor="t" anchorCtr="0">
            <a:sp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a:solidFill>
                  <a:srgbClr val="E05529"/>
                </a:solidFill>
                <a:latin typeface="Impact"/>
              </a:rPr>
              <a:t>Radiation Counting Using Machine Learning</a:t>
            </a:r>
            <a:endParaRPr lang="en-US"/>
          </a:p>
        </p:txBody>
      </p:sp>
      <p:sp>
        <p:nvSpPr>
          <p:cNvPr id="14" name="Text Placeholder 16"/>
          <p:cNvSpPr txBox="1">
            <a:spLocks/>
          </p:cNvSpPr>
          <p:nvPr/>
        </p:nvSpPr>
        <p:spPr>
          <a:xfrm>
            <a:off x="34045172" y="435312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FFFFFF"/>
                </a:solidFill>
                <a:latin typeface="Verdana Regular" charset="0"/>
              </a:rPr>
              <a:t>Acknowledgements</a:t>
            </a:r>
          </a:p>
        </p:txBody>
      </p:sp>
      <p:sp>
        <p:nvSpPr>
          <p:cNvPr id="15" name="Text Placeholder 18"/>
          <p:cNvSpPr txBox="1">
            <a:spLocks/>
          </p:cNvSpPr>
          <p:nvPr/>
        </p:nvSpPr>
        <p:spPr>
          <a:xfrm>
            <a:off x="34077449" y="5271924"/>
            <a:ext cx="8126412" cy="3684407"/>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a:latin typeface="Verdana Regular" charset="0"/>
              </a:rPr>
              <a:t>Dr. Steve Reese</a:t>
            </a:r>
            <a:br>
              <a:rPr lang="en-US">
                <a:latin typeface="Verdana Regular" charset="0"/>
              </a:rPr>
            </a:br>
            <a:r>
              <a:rPr lang="en-US">
                <a:latin typeface="Verdana Regular" charset="0"/>
              </a:rPr>
              <a:t>Director, OSU Radiation Center</a:t>
            </a:r>
            <a:br>
              <a:rPr lang="en-US">
                <a:latin typeface="Verdana Regular" charset="0"/>
              </a:rPr>
            </a:br>
            <a:r>
              <a:rPr lang="en-US">
                <a:latin typeface="Verdana Regular" charset="0"/>
              </a:rPr>
              <a:t>Capstone Project Client</a:t>
            </a:r>
          </a:p>
          <a:p>
            <a:pPr>
              <a:spcAft>
                <a:spcPts val="2600"/>
              </a:spcAft>
            </a:pPr>
            <a:r>
              <a:rPr lang="en-US">
                <a:latin typeface="Verdana Regular" charset="0"/>
              </a:rPr>
              <a:t>Ophir Frieder</a:t>
            </a:r>
            <a:br>
              <a:rPr lang="en-US">
                <a:latin typeface="Verdana Regular" charset="0"/>
              </a:rPr>
            </a:br>
            <a:r>
              <a:rPr lang="en-US">
                <a:latin typeface="Verdana Regular" charset="0"/>
              </a:rPr>
              <a:t>Professor at Georgetown University</a:t>
            </a:r>
          </a:p>
          <a:p>
            <a:pPr>
              <a:spcAft>
                <a:spcPts val="2600"/>
              </a:spcAft>
            </a:pPr>
            <a:r>
              <a:rPr lang="en-US">
                <a:latin typeface="Verdana Regular" charset="0"/>
              </a:rPr>
              <a:t>Jessica Curtis</a:t>
            </a:r>
            <a:br>
              <a:rPr lang="en-US">
                <a:latin typeface="Verdana Regular" charset="0"/>
              </a:rPr>
            </a:br>
            <a:r>
              <a:rPr lang="en-US">
                <a:latin typeface="Verdana Regular" charset="0"/>
              </a:rPr>
              <a:t>Recent OSU PhD</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a:latin typeface="Impact"/>
                <a:ea typeface="Impact" charset="0"/>
                <a:cs typeface="Impact" charset="0"/>
              </a:rPr>
              <a:t>CS 16</a:t>
            </a:r>
            <a:endParaRPr lang="en-US" sz="5400" spc="520" baseline="0">
              <a:latin typeface="Impact" charset="0"/>
              <a:ea typeface="Impact" charset="0"/>
              <a:cs typeface="Impact" charset="0"/>
            </a:endParaRPr>
          </a:p>
        </p:txBody>
      </p:sp>
      <p:sp>
        <p:nvSpPr>
          <p:cNvPr id="19" name="Text Placeholder 18">
            <a:extLst>
              <a:ext uri="{FF2B5EF4-FFF2-40B4-BE49-F238E27FC236}">
                <a16:creationId xmlns:a16="http://schemas.microsoft.com/office/drawing/2014/main" id="{AFFEE146-66AA-498E-8781-1BAF82B85569}"/>
              </a:ext>
            </a:extLst>
          </p:cNvPr>
          <p:cNvSpPr txBox="1">
            <a:spLocks/>
          </p:cNvSpPr>
          <p:nvPr/>
        </p:nvSpPr>
        <p:spPr>
          <a:xfrm>
            <a:off x="34388745" y="19641070"/>
            <a:ext cx="8126412" cy="3453574"/>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0"/>
              </a:spcAft>
              <a:buNone/>
            </a:pPr>
            <a:r>
              <a:rPr lang="en-US">
                <a:latin typeface="Verdana Regular" charset="0"/>
              </a:rPr>
              <a:t>Ian Brown; CS Senior</a:t>
            </a:r>
          </a:p>
          <a:p>
            <a:pPr marL="0" indent="0">
              <a:spcAft>
                <a:spcPts val="0"/>
              </a:spcAft>
              <a:buNone/>
            </a:pPr>
            <a:r>
              <a:rPr lang="en-US">
                <a:latin typeface="Verdana Regular" charset="0"/>
              </a:rPr>
              <a:t>browni@oregonstate.edu</a:t>
            </a:r>
          </a:p>
          <a:p>
            <a:pPr marL="0" indent="0">
              <a:spcAft>
                <a:spcPts val="0"/>
              </a:spcAft>
              <a:buNone/>
            </a:pPr>
            <a:endParaRPr lang="en-US">
              <a:latin typeface="Verdana Regular" charset="0"/>
            </a:endParaRPr>
          </a:p>
          <a:p>
            <a:pPr marL="0" indent="0">
              <a:spcAft>
                <a:spcPts val="0"/>
              </a:spcAft>
              <a:buNone/>
            </a:pPr>
            <a:r>
              <a:rPr lang="en-US" err="1">
                <a:latin typeface="Verdana Regular" charset="0"/>
              </a:rPr>
              <a:t>Yihong</a:t>
            </a:r>
            <a:r>
              <a:rPr lang="en-US">
                <a:latin typeface="Verdana Regular" charset="0"/>
              </a:rPr>
              <a:t> Liu; CS Senior</a:t>
            </a:r>
          </a:p>
          <a:p>
            <a:pPr marL="0" indent="0">
              <a:spcAft>
                <a:spcPts val="0"/>
              </a:spcAft>
              <a:buNone/>
            </a:pPr>
            <a:r>
              <a:rPr lang="en-US">
                <a:latin typeface="Verdana Regular" charset="0"/>
              </a:rPr>
              <a:t>liuyih@oregonstate.edu</a:t>
            </a:r>
          </a:p>
          <a:p>
            <a:pPr marL="0" indent="0">
              <a:spcAft>
                <a:spcPts val="0"/>
              </a:spcAft>
              <a:buNone/>
            </a:pPr>
            <a:endParaRPr lang="en-US">
              <a:latin typeface="Verdana Regular" charset="0"/>
            </a:endParaRPr>
          </a:p>
          <a:p>
            <a:pPr marL="0" indent="0">
              <a:spcAft>
                <a:spcPts val="0"/>
              </a:spcAft>
              <a:buNone/>
            </a:pPr>
            <a:r>
              <a:rPr lang="en-US">
                <a:latin typeface="Verdana Regular" charset="0"/>
              </a:rPr>
              <a:t>Sean Gillen; CS Senior</a:t>
            </a:r>
          </a:p>
          <a:p>
            <a:pPr marL="0" indent="0">
              <a:spcAft>
                <a:spcPts val="0"/>
              </a:spcAft>
              <a:buNone/>
            </a:pPr>
            <a:r>
              <a:rPr lang="en-US">
                <a:latin typeface="Verdana Regular" charset="0"/>
              </a:rPr>
              <a:t>gillens@oregonstate.edu</a:t>
            </a:r>
          </a:p>
        </p:txBody>
      </p:sp>
      <p:sp>
        <p:nvSpPr>
          <p:cNvPr id="21" name="Subtitle 2">
            <a:extLst>
              <a:ext uri="{FF2B5EF4-FFF2-40B4-BE49-F238E27FC236}">
                <a16:creationId xmlns:a16="http://schemas.microsoft.com/office/drawing/2014/main" id="{6F324716-B7EF-41FA-9AE9-E7873C7A564E}"/>
              </a:ext>
            </a:extLst>
          </p:cNvPr>
          <p:cNvSpPr txBox="1">
            <a:spLocks/>
          </p:cNvSpPr>
          <p:nvPr/>
        </p:nvSpPr>
        <p:spPr>
          <a:xfrm>
            <a:off x="12338024" y="6597445"/>
            <a:ext cx="19544199" cy="2125967"/>
          </a:xfrm>
          <a:prstGeom prst="rect">
            <a:avLst/>
          </a:prstGeom>
        </p:spPr>
        <p:txBody>
          <a:bodyPr lIns="0" tIns="0" rIns="0" bIns="0">
            <a:spAutoFit/>
          </a:bodyPr>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a:latin typeface="Georgia" charset="0"/>
                <a:ea typeface="Georgia" charset="0"/>
                <a:cs typeface="Georgia" charset="0"/>
              </a:rPr>
              <a:t>Applying machine learning to improve detection of radioactive materials</a:t>
            </a:r>
          </a:p>
        </p:txBody>
      </p:sp>
      <p:sp>
        <p:nvSpPr>
          <p:cNvPr id="4" name="TextBox 3">
            <a:extLst>
              <a:ext uri="{FF2B5EF4-FFF2-40B4-BE49-F238E27FC236}">
                <a16:creationId xmlns:a16="http://schemas.microsoft.com/office/drawing/2014/main" id="{8229C3AD-3D63-4D74-BAB9-CEC36C9989D6}"/>
              </a:ext>
            </a:extLst>
          </p:cNvPr>
          <p:cNvSpPr txBox="1"/>
          <p:nvPr/>
        </p:nvSpPr>
        <p:spPr>
          <a:xfrm>
            <a:off x="12338024" y="21242478"/>
            <a:ext cx="19210364" cy="954107"/>
          </a:xfrm>
          <a:prstGeom prst="rect">
            <a:avLst/>
          </a:prstGeom>
          <a:noFill/>
        </p:spPr>
        <p:txBody>
          <a:bodyPr wrap="square" rtlCol="0">
            <a:spAutoFit/>
          </a:bodyPr>
          <a:lstStyle/>
          <a:p>
            <a:pPr algn="ctr"/>
            <a:r>
              <a:rPr lang="en-US" sz="2800">
                <a:latin typeface="Verdana Regular"/>
              </a:rPr>
              <a:t>Figure 1: An example spectrum generated from a radiation detector. Each count represents one gamma-ray photon hitting the detector, and each channel is a different energy level of photon.</a:t>
            </a:r>
          </a:p>
        </p:txBody>
      </p:sp>
      <p:sp>
        <p:nvSpPr>
          <p:cNvPr id="24" name="Text Placeholder 16">
            <a:extLst>
              <a:ext uri="{FF2B5EF4-FFF2-40B4-BE49-F238E27FC236}">
                <a16:creationId xmlns:a16="http://schemas.microsoft.com/office/drawing/2014/main" id="{192D6F43-FC10-4EE9-A60B-D11F892AE402}"/>
              </a:ext>
            </a:extLst>
          </p:cNvPr>
          <p:cNvSpPr txBox="1">
            <a:spLocks/>
          </p:cNvSpPr>
          <p:nvPr/>
        </p:nvSpPr>
        <p:spPr>
          <a:xfrm>
            <a:off x="1912466" y="14810032"/>
            <a:ext cx="8158690" cy="664797"/>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FFFFFF"/>
                </a:solidFill>
                <a:latin typeface="Verdana Regular" charset="0"/>
              </a:rPr>
              <a:t>Importance</a:t>
            </a:r>
          </a:p>
        </p:txBody>
      </p:sp>
      <p:sp>
        <p:nvSpPr>
          <p:cNvPr id="22" name="Text Placeholder 18">
            <a:extLst>
              <a:ext uri="{FF2B5EF4-FFF2-40B4-BE49-F238E27FC236}">
                <a16:creationId xmlns:a16="http://schemas.microsoft.com/office/drawing/2014/main" id="{00EC62A5-807D-4784-BEB8-19714A43FAC3}"/>
              </a:ext>
            </a:extLst>
          </p:cNvPr>
          <p:cNvSpPr txBox="1">
            <a:spLocks/>
          </p:cNvSpPr>
          <p:nvPr/>
        </p:nvSpPr>
        <p:spPr>
          <a:xfrm>
            <a:off x="1931944" y="15787765"/>
            <a:ext cx="8126412" cy="8942256"/>
          </a:xfrm>
          <a:prstGeom prst="rect">
            <a:avLst/>
          </a:prstGeom>
        </p:spPr>
        <p:txBody>
          <a:bodyPr wrap="square" lIns="0" tIns="0" rIns="0" bIns="0" anchor="t">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b="1">
                <a:solidFill>
                  <a:schemeClr val="bg1"/>
                </a:solidFill>
                <a:latin typeface="Verdana"/>
                <a:ea typeface="Verdana"/>
                <a:cs typeface="Verdana"/>
              </a:rPr>
              <a:t>Fast</a:t>
            </a:r>
          </a:p>
          <a:p>
            <a:pPr>
              <a:spcAft>
                <a:spcPts val="2600"/>
              </a:spcAft>
            </a:pPr>
            <a:r>
              <a:rPr lang="en-US">
                <a:solidFill>
                  <a:schemeClr val="bg1"/>
                </a:solidFill>
                <a:latin typeface="Verdana"/>
                <a:ea typeface="Verdana"/>
                <a:cs typeface="Verdana"/>
              </a:rPr>
              <a:t>Machine learning models can identify materials much faster than humans as well as conventional isotope identification software</a:t>
            </a:r>
          </a:p>
          <a:p>
            <a:pPr marL="0" indent="0">
              <a:spcAft>
                <a:spcPts val="2600"/>
              </a:spcAft>
              <a:buNone/>
            </a:pPr>
            <a:r>
              <a:rPr lang="en-US" b="1">
                <a:solidFill>
                  <a:schemeClr val="bg1"/>
                </a:solidFill>
                <a:latin typeface="Verdana"/>
                <a:ea typeface="Verdana"/>
                <a:cs typeface="Verdana"/>
              </a:rPr>
              <a:t>Adaptable</a:t>
            </a:r>
          </a:p>
          <a:p>
            <a:pPr>
              <a:spcAft>
                <a:spcPts val="2600"/>
              </a:spcAft>
            </a:pPr>
            <a:r>
              <a:rPr lang="en-US">
                <a:solidFill>
                  <a:schemeClr val="bg1"/>
                </a:solidFill>
                <a:latin typeface="Verdana"/>
                <a:ea typeface="Verdana"/>
                <a:cs typeface="Verdana"/>
              </a:rPr>
              <a:t>Training data can be changed for the application, allowing it to fit a variety of conditions and detectors</a:t>
            </a:r>
          </a:p>
          <a:p>
            <a:pPr marL="0" indent="0">
              <a:spcAft>
                <a:spcPts val="2600"/>
              </a:spcAft>
              <a:buNone/>
            </a:pPr>
            <a:r>
              <a:rPr lang="en-US" b="1">
                <a:solidFill>
                  <a:schemeClr val="bg1"/>
                </a:solidFill>
                <a:latin typeface="Verdana"/>
                <a:ea typeface="Verdana"/>
                <a:cs typeface="Verdana"/>
              </a:rPr>
              <a:t>Scalable</a:t>
            </a:r>
          </a:p>
          <a:p>
            <a:pPr>
              <a:spcAft>
                <a:spcPts val="2600"/>
              </a:spcAft>
            </a:pPr>
            <a:r>
              <a:rPr lang="en-US">
                <a:solidFill>
                  <a:schemeClr val="bg1"/>
                </a:solidFill>
                <a:latin typeface="Verdana"/>
                <a:ea typeface="Verdana"/>
                <a:cs typeface="Verdana"/>
              </a:rPr>
              <a:t>The data set could be extended to include information from large databases</a:t>
            </a:r>
          </a:p>
          <a:p>
            <a:pPr>
              <a:spcAft>
                <a:spcPts val="2600"/>
              </a:spcAft>
            </a:pPr>
            <a:r>
              <a:rPr lang="en-US">
                <a:solidFill>
                  <a:schemeClr val="bg1"/>
                </a:solidFill>
                <a:latin typeface="Verdana"/>
                <a:ea typeface="Verdana"/>
                <a:cs typeface="Verdana"/>
              </a:rPr>
              <a:t>Samples with many different materials would not add much additional time for calculation while this would be a problem for human analysis</a:t>
            </a:r>
          </a:p>
        </p:txBody>
      </p:sp>
      <p:pic>
        <p:nvPicPr>
          <p:cNvPr id="18" name="Picture 19" descr="Ian Brown, Yihong Liu, Sean Gillen (left to right)">
            <a:extLst>
              <a:ext uri="{FF2B5EF4-FFF2-40B4-BE49-F238E27FC236}">
                <a16:creationId xmlns:a16="http://schemas.microsoft.com/office/drawing/2014/main" id="{CD614D33-0E35-40C4-B5CD-D1EF0357A59C}"/>
              </a:ext>
            </a:extLst>
          </p:cNvPr>
          <p:cNvPicPr>
            <a:picLocks noChangeAspect="1"/>
          </p:cNvPicPr>
          <p:nvPr/>
        </p:nvPicPr>
        <p:blipFill>
          <a:blip r:embed="rId3"/>
          <a:stretch>
            <a:fillRect/>
          </a:stretch>
        </p:blipFill>
        <p:spPr>
          <a:xfrm>
            <a:off x="34231396" y="14810032"/>
            <a:ext cx="8141108" cy="3503399"/>
          </a:xfrm>
          <a:prstGeom prst="rect">
            <a:avLst/>
          </a:prstGeom>
        </p:spPr>
      </p:pic>
      <p:sp>
        <p:nvSpPr>
          <p:cNvPr id="2" name="TextBox 1">
            <a:extLst>
              <a:ext uri="{FF2B5EF4-FFF2-40B4-BE49-F238E27FC236}">
                <a16:creationId xmlns:a16="http://schemas.microsoft.com/office/drawing/2014/main" id="{E1721B1B-E2D3-4212-B567-8B776BD0A8BF}"/>
              </a:ext>
            </a:extLst>
          </p:cNvPr>
          <p:cNvSpPr txBox="1"/>
          <p:nvPr/>
        </p:nvSpPr>
        <p:spPr>
          <a:xfrm>
            <a:off x="34115881" y="18474518"/>
            <a:ext cx="8672140" cy="523220"/>
          </a:xfrm>
          <a:prstGeom prst="rect">
            <a:avLst/>
          </a:prstGeom>
          <a:noFill/>
        </p:spPr>
        <p:txBody>
          <a:bodyPr wrap="square" rtlCol="0">
            <a:spAutoFit/>
          </a:bodyPr>
          <a:lstStyle/>
          <a:p>
            <a:r>
              <a:rPr lang="en-US" sz="2800" b="1">
                <a:latin typeface="Verdana Regular"/>
              </a:rPr>
              <a:t>Project members listed from left to right:</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452</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Georgia</vt:lpstr>
      <vt:lpstr>Impact</vt:lpstr>
      <vt:lpstr>KievitPro-Medium</vt:lpstr>
      <vt:lpstr>Stratum2 Bold</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Gillen, Sean Michael</cp:lastModifiedBy>
  <cp:revision>2</cp:revision>
  <dcterms:created xsi:type="dcterms:W3CDTF">2017-04-19T21:01:26Z</dcterms:created>
  <dcterms:modified xsi:type="dcterms:W3CDTF">2020-05-30T06:29:26Z</dcterms:modified>
</cp:coreProperties>
</file>